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</p:sldMasterIdLst>
  <p:notesMasterIdLst>
    <p:notesMasterId r:id="rId10"/>
  </p:notesMasterIdLst>
  <p:sldIdLst>
    <p:sldId id="429" r:id="rId3"/>
    <p:sldId id="260" r:id="rId4"/>
    <p:sldId id="261" r:id="rId5"/>
    <p:sldId id="263" r:id="rId6"/>
    <p:sldId id="458" r:id="rId7"/>
    <p:sldId id="459" r:id="rId8"/>
    <p:sldId id="457" r:id="rId9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96" autoAdjust="0"/>
  </p:normalViewPr>
  <p:slideViewPr>
    <p:cSldViewPr snapToGrid="0" snapToObjects="1">
      <p:cViewPr varScale="1">
        <p:scale>
          <a:sx n="116" d="100"/>
          <a:sy n="116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3012819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42026" y="2"/>
            <a:ext cx="3012818" cy="4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8843328"/>
            <a:ext cx="3012819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680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875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27631" y="4422464"/>
            <a:ext cx="5099585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942026" y="8843328"/>
            <a:ext cx="3012818" cy="46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75" tIns="46675" rIns="93375" bIns="46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55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63543" y="112282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0F4F4-BA49-4049-B811-3E13C6723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3543" y="112282"/>
            <a:ext cx="7171466" cy="79825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16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63543" y="112282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9371" y="0"/>
            <a:ext cx="7171466" cy="79825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D4E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0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300" y="1591511"/>
            <a:ext cx="8877300" cy="49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06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22238" y="868231"/>
            <a:ext cx="7216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1863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300" y="1591511"/>
            <a:ext cx="8877300" cy="49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306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972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2238" y="868231"/>
            <a:ext cx="7216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9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ppt/slides/slide56.x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pt/slides/slide56.x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5.jpg"/><Relationship Id="rId4" Type="http://schemas.openxmlformats.org/officeDocument/2006/relationships/image" Target="../media/image11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06311" y="42532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de-DE" dirty="0"/>
              <a:t>FOX MODEL YEAR 2019 LIVE VALVE OE/AM UPDATE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02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t="6463" r="6073"/>
          <a:stretch/>
        </p:blipFill>
        <p:spPr>
          <a:xfrm>
            <a:off x="-1" y="798709"/>
            <a:ext cx="9144001" cy="607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LIVE VALVE EMBARGO</a:t>
            </a:r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sldNum" idx="4294967295"/>
          </p:nvPr>
        </p:nvSpPr>
        <p:spPr>
          <a:xfrm>
            <a:off x="8751888" y="6553200"/>
            <a:ext cx="39211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 rot="10800000" flipH="1">
            <a:off x="-1" y="1557265"/>
            <a:ext cx="4925291" cy="3713234"/>
          </a:xfrm>
          <a:prstGeom prst="rect">
            <a:avLst/>
          </a:prstGeom>
          <a:solidFill>
            <a:schemeClr val="dk1">
              <a:alpha val="4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61949" y="1975635"/>
            <a:ext cx="4640193" cy="22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r>
              <a:rPr lang="en-US" sz="1800" b="1" dirty="0">
                <a:solidFill>
                  <a:schemeClr val="lt1"/>
                </a:solidFill>
                <a:sym typeface="Arial"/>
              </a:rPr>
              <a:t>REVISED EMBARGO DATE </a:t>
            </a:r>
          </a:p>
          <a:p>
            <a:pPr marR="0" lvl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r>
              <a:rPr lang="en-US" sz="1800" b="1" dirty="0">
                <a:solidFill>
                  <a:schemeClr val="lt1"/>
                </a:solidFill>
                <a:sym typeface="Arial"/>
              </a:rPr>
              <a:t>AUGUST 28, 2019</a:t>
            </a:r>
          </a:p>
          <a:p>
            <a:pPr marR="0" lvl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</a:pPr>
            <a:r>
              <a:rPr lang="en-US" sz="1800" b="1" dirty="0">
                <a:solidFill>
                  <a:schemeClr val="lt1"/>
                </a:solidFill>
              </a:rPr>
              <a:t>DO NOT SHARE ANY LIVE VALVE INFORMATION UNTIL THEN !</a:t>
            </a:r>
            <a:endParaRPr sz="1800" dirty="0"/>
          </a:p>
          <a:p>
            <a:pPr marL="285750" marR="0" lvl="0" indent="-28575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</a:pPr>
            <a:endParaRPr sz="1800" dirty="0"/>
          </a:p>
        </p:txBody>
      </p:sp>
      <p:pic>
        <p:nvPicPr>
          <p:cNvPr id="7" name="Shape 14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371" y="3883097"/>
            <a:ext cx="4465350" cy="110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1901" t="18056" r="983" b="17181"/>
          <a:stretch/>
        </p:blipFill>
        <p:spPr>
          <a:xfrm>
            <a:off x="6072495" y="4870093"/>
            <a:ext cx="3084205" cy="153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G_6831.jpg"/>
          <p:cNvPicPr preferRelativeResize="0"/>
          <p:nvPr/>
        </p:nvPicPr>
        <p:blipFill rotWithShape="1">
          <a:blip r:embed="rId4">
            <a:alphaModFix/>
          </a:blip>
          <a:srcRect l="18228" t="18632" r="29339" b="28453"/>
          <a:stretch/>
        </p:blipFill>
        <p:spPr>
          <a:xfrm>
            <a:off x="6799217" y="3789098"/>
            <a:ext cx="2344783" cy="15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l="9735" t="9734" r="9735" b="10900"/>
          <a:stretch/>
        </p:blipFill>
        <p:spPr>
          <a:xfrm>
            <a:off x="4975465" y="3307886"/>
            <a:ext cx="2095824" cy="30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MG_6827(2).jpg"/>
          <p:cNvPicPr preferRelativeResize="0"/>
          <p:nvPr/>
        </p:nvPicPr>
        <p:blipFill rotWithShape="1">
          <a:blip r:embed="rId6">
            <a:alphaModFix/>
          </a:blip>
          <a:srcRect l="8174" t="17213" r="26709" b="9837"/>
          <a:stretch/>
        </p:blipFill>
        <p:spPr>
          <a:xfrm>
            <a:off x="7084607" y="860742"/>
            <a:ext cx="2059393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MG_6815.jpg"/>
          <p:cNvPicPr preferRelativeResize="0"/>
          <p:nvPr/>
        </p:nvPicPr>
        <p:blipFill rotWithShape="1">
          <a:blip r:embed="rId7">
            <a:alphaModFix/>
          </a:blip>
          <a:srcRect l="3751" t="6622" r="3750" b="18156"/>
          <a:stretch/>
        </p:blipFill>
        <p:spPr>
          <a:xfrm>
            <a:off x="4975465" y="860741"/>
            <a:ext cx="2095824" cy="29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LIVE VALVE</a:t>
            </a:r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4975467" y="3766925"/>
            <a:ext cx="421199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flipH="1">
            <a:off x="4936062" y="817121"/>
            <a:ext cx="45719" cy="6011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flipH="1">
            <a:off x="7050120" y="817121"/>
            <a:ext cx="72000" cy="59399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095839" y="2329171"/>
            <a:ext cx="2087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095839" y="5347882"/>
            <a:ext cx="2051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131" y="974194"/>
            <a:ext cx="3275369" cy="811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0" y="6388099"/>
            <a:ext cx="9168551" cy="46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UNDER EMBARGO UNTIL 8am PDT AUGUST 28, 2018</a:t>
            </a:r>
            <a:endParaRPr lang="de-DE" sz="1800" dirty="0"/>
          </a:p>
        </p:txBody>
      </p:sp>
      <p:sp>
        <p:nvSpPr>
          <p:cNvPr id="17" name="Shape 149"/>
          <p:cNvSpPr/>
          <p:nvPr/>
        </p:nvSpPr>
        <p:spPr>
          <a:xfrm>
            <a:off x="194728" y="1811352"/>
            <a:ext cx="474133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Electronic suspension control system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Reads terrain input through accelerometers and changes </a:t>
            </a:r>
            <a:br>
              <a:rPr lang="en-US" sz="1800" b="1" dirty="0">
                <a:solidFill>
                  <a:schemeClr val="dk1"/>
                </a:solidFill>
                <a:sym typeface="Arial"/>
              </a:rPr>
            </a:br>
            <a:r>
              <a:rPr lang="en-US" sz="1800" b="1" dirty="0">
                <a:solidFill>
                  <a:schemeClr val="dk1"/>
                </a:solidFill>
                <a:sym typeface="Arial"/>
              </a:rPr>
              <a:t>damping modes instantaneously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Maximizes efficiency – suspension in the most favorable mode automatically and all the time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FAST! Reaction time 3-5 milliseconds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100x faster than the blink of an eye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Fast enough to sense and react at the same wheel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sym typeface="Arial"/>
              </a:rPr>
              <a:t>Fast enough that you can’t feel the </a:t>
            </a:r>
            <a:br>
              <a:rPr lang="en-US" sz="1800" dirty="0">
                <a:solidFill>
                  <a:schemeClr val="dk1"/>
                </a:solidFill>
                <a:sym typeface="Arial"/>
              </a:rPr>
            </a:br>
            <a:r>
              <a:rPr lang="en-US" sz="1800" dirty="0">
                <a:solidFill>
                  <a:schemeClr val="dk1"/>
                </a:solidFill>
                <a:sym typeface="Arial"/>
              </a:rPr>
              <a:t>first strike of the bump</a:t>
            </a:r>
            <a:endParaRPr sz="1800" dirty="0"/>
          </a:p>
        </p:txBody>
      </p:sp>
      <p:sp>
        <p:nvSpPr>
          <p:cNvPr id="2" name="Rechteck 1"/>
          <p:cNvSpPr/>
          <p:nvPr/>
        </p:nvSpPr>
        <p:spPr>
          <a:xfrm>
            <a:off x="393700" y="5877436"/>
            <a:ext cx="422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Production-ready for MY19!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B3427-B286-4F48-BCB1-15BCCB19D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467" y="2363593"/>
            <a:ext cx="2064083" cy="1403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LIVE VALVE</a:t>
            </a:r>
            <a:endParaRPr dirty="0"/>
          </a:p>
        </p:txBody>
      </p:sp>
      <p:sp>
        <p:nvSpPr>
          <p:cNvPr id="159" name="Shape 159"/>
          <p:cNvSpPr/>
          <p:nvPr/>
        </p:nvSpPr>
        <p:spPr>
          <a:xfrm>
            <a:off x="359833" y="900850"/>
            <a:ext cx="5623318" cy="52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Patented latching solenoid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Fast, quiet, power efficient – uses power only to switch position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size/packaging enables fitment in shocks and forks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Controller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accelerometers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routing only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Controller orientation important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automatically selects between open and firm damping based on bump input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Rider adjustable G-threshold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Freefall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 25ms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accelerometer opens fork and shock; rear accelerometer opens shock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</a:pPr>
            <a:r>
              <a:rPr lang="en-US" sz="1800" dirty="0"/>
              <a:t>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unes for XC to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Enduro</a:t>
            </a:r>
            <a:r>
              <a:rPr lang="en-US" sz="1800" dirty="0">
                <a:sym typeface="Arial"/>
              </a:rPr>
              <a:t> and EMTB</a:t>
            </a:r>
            <a:endParaRPr dirty="0"/>
          </a:p>
        </p:txBody>
      </p:sp>
      <p:pic>
        <p:nvPicPr>
          <p:cNvPr id="160" name="Shape 160" descr="IMG_6831.jpg"/>
          <p:cNvPicPr preferRelativeResize="0"/>
          <p:nvPr/>
        </p:nvPicPr>
        <p:blipFill rotWithShape="1">
          <a:blip r:embed="rId3">
            <a:alphaModFix/>
          </a:blip>
          <a:srcRect l="18228" t="18632" r="28790" b="28453"/>
          <a:stretch/>
        </p:blipFill>
        <p:spPr>
          <a:xfrm>
            <a:off x="6240170" y="4533900"/>
            <a:ext cx="2286000" cy="1522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IMG_6827(2).jpg"/>
          <p:cNvPicPr preferRelativeResize="0"/>
          <p:nvPr/>
        </p:nvPicPr>
        <p:blipFill rotWithShape="1">
          <a:blip r:embed="rId4">
            <a:alphaModFix/>
          </a:blip>
          <a:srcRect l="8174" t="17213" r="20212" b="9837"/>
          <a:stretch/>
        </p:blipFill>
        <p:spPr>
          <a:xfrm>
            <a:off x="6239928" y="2899832"/>
            <a:ext cx="2264832" cy="1507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0" y="6388099"/>
            <a:ext cx="9168551" cy="46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UNDER EMBARGO UNTIL 8am PDT AUGUST 28, 2018</a:t>
            </a:r>
            <a:endParaRPr lang="de-DE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68065-334A-46FB-9E2D-BC0150B0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170" y="1225530"/>
            <a:ext cx="2286000" cy="15539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1901" t="18056" r="983" b="17181"/>
          <a:stretch/>
        </p:blipFill>
        <p:spPr>
          <a:xfrm>
            <a:off x="6072495" y="4870093"/>
            <a:ext cx="3084205" cy="153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G_6831.jpg"/>
          <p:cNvPicPr preferRelativeResize="0"/>
          <p:nvPr/>
        </p:nvPicPr>
        <p:blipFill rotWithShape="1">
          <a:blip r:embed="rId4">
            <a:alphaModFix/>
          </a:blip>
          <a:srcRect l="18228" t="18632" r="29339" b="28453"/>
          <a:stretch/>
        </p:blipFill>
        <p:spPr>
          <a:xfrm>
            <a:off x="6799217" y="3789098"/>
            <a:ext cx="2344783" cy="15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l="9735" t="9734" r="9735" b="10900"/>
          <a:stretch/>
        </p:blipFill>
        <p:spPr>
          <a:xfrm>
            <a:off x="4975465" y="3307886"/>
            <a:ext cx="2095824" cy="30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MG_6827(2).jpg"/>
          <p:cNvPicPr preferRelativeResize="0"/>
          <p:nvPr/>
        </p:nvPicPr>
        <p:blipFill rotWithShape="1">
          <a:blip r:embed="rId6">
            <a:alphaModFix/>
          </a:blip>
          <a:srcRect l="8174" t="17213" r="26709" b="9837"/>
          <a:stretch/>
        </p:blipFill>
        <p:spPr>
          <a:xfrm>
            <a:off x="7084607" y="860742"/>
            <a:ext cx="2059393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MG_6815.jpg"/>
          <p:cNvPicPr preferRelativeResize="0"/>
          <p:nvPr/>
        </p:nvPicPr>
        <p:blipFill rotWithShape="1">
          <a:blip r:embed="rId7">
            <a:alphaModFix/>
          </a:blip>
          <a:srcRect l="3751" t="6622" r="3750" b="18156"/>
          <a:stretch/>
        </p:blipFill>
        <p:spPr>
          <a:xfrm>
            <a:off x="4975465" y="860741"/>
            <a:ext cx="2095824" cy="29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LIVE VALVE</a:t>
            </a:r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4975467" y="3766925"/>
            <a:ext cx="421199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flipH="1">
            <a:off x="4936062" y="817121"/>
            <a:ext cx="45719" cy="6011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flipH="1">
            <a:off x="7050120" y="817121"/>
            <a:ext cx="72000" cy="59399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095839" y="2329171"/>
            <a:ext cx="2087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095839" y="5347882"/>
            <a:ext cx="2051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388099"/>
            <a:ext cx="9168551" cy="46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UNDER EMBARGO UNTIL 8am PDT AUGUST 28, 2018</a:t>
            </a:r>
            <a:endParaRPr lang="de-DE" sz="1800" dirty="0"/>
          </a:p>
        </p:txBody>
      </p:sp>
      <p:sp>
        <p:nvSpPr>
          <p:cNvPr id="17" name="Shape 149"/>
          <p:cNvSpPr/>
          <p:nvPr/>
        </p:nvSpPr>
        <p:spPr>
          <a:xfrm>
            <a:off x="597773" y="997210"/>
            <a:ext cx="4136103" cy="521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1"/>
                </a:solidFill>
                <a:sym typeface="Arial"/>
              </a:rPr>
              <a:t>List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of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bikes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that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are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already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in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the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market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and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 LIVE VALVE </a:t>
            </a:r>
            <a:r>
              <a:rPr lang="de-DE" sz="1800" b="1" dirty="0" err="1">
                <a:solidFill>
                  <a:schemeClr val="dk1"/>
                </a:solidFill>
                <a:sym typeface="Arial"/>
              </a:rPr>
              <a:t>ready</a:t>
            </a:r>
            <a:r>
              <a:rPr lang="de-DE" sz="1800" b="1" dirty="0">
                <a:solidFill>
                  <a:schemeClr val="dk1"/>
                </a:solidFill>
                <a:sym typeface="Arial"/>
              </a:rPr>
              <a:t>:</a:t>
            </a:r>
            <a:endParaRPr sz="1800" dirty="0"/>
          </a:p>
          <a:p>
            <a:pPr>
              <a:buClr>
                <a:srgbClr val="FF6600"/>
              </a:buClr>
            </a:pPr>
            <a:br>
              <a:rPr lang="en-US" sz="1800" dirty="0">
                <a:solidFill>
                  <a:schemeClr val="bg2"/>
                </a:solidFill>
                <a:sym typeface="Arial"/>
              </a:rPr>
            </a:br>
            <a:r>
              <a:rPr lang="de-DE" sz="1800" b="1" dirty="0"/>
              <a:t>Giant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Anthem </a:t>
            </a:r>
            <a:r>
              <a:rPr lang="de-DE" sz="1800" dirty="0" err="1"/>
              <a:t>Advanced</a:t>
            </a:r>
            <a:r>
              <a:rPr lang="de-DE" sz="1800" dirty="0"/>
              <a:t> Pro 29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Reign Advanced 27.5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  <a:p>
            <a:pPr>
              <a:buClr>
                <a:srgbClr val="FF6600"/>
              </a:buClr>
            </a:pPr>
            <a:r>
              <a:rPr lang="de-DE" sz="1800" b="1" dirty="0"/>
              <a:t>Scott 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Spark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Genius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Clr>
                <a:srgbClr val="FF6600"/>
              </a:buClr>
            </a:pPr>
            <a:r>
              <a:rPr lang="de-DE" sz="1800" b="1" dirty="0"/>
              <a:t>Pivot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Mach 5.5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Clr>
                <a:srgbClr val="FF6600"/>
              </a:buClr>
            </a:pPr>
            <a:r>
              <a:rPr lang="de-DE" sz="1800" b="1" dirty="0"/>
              <a:t>Rocky Mountain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Altitude Carbon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Instinct Carbon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Thunderbolt Carbon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</a:pP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132438" y="144501"/>
            <a:ext cx="3330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AM </a:t>
            </a:r>
            <a:r>
              <a:rPr lang="mr-IN" sz="2400" b="1" dirty="0">
                <a:solidFill>
                  <a:srgbClr val="FF0000"/>
                </a:solidFill>
              </a:rPr>
              <a:t>–</a:t>
            </a:r>
            <a:r>
              <a:rPr lang="en-US" sz="2400" b="1" dirty="0">
                <a:solidFill>
                  <a:srgbClr val="FF0000"/>
                </a:solidFill>
              </a:rPr>
              <a:t> OPPORTUNITY!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E38E9-C90C-4171-8AE8-A6577121E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691" y="2367810"/>
            <a:ext cx="2058263" cy="13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7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1901" t="18056" r="983" b="17181"/>
          <a:stretch/>
        </p:blipFill>
        <p:spPr>
          <a:xfrm>
            <a:off x="6072495" y="4870093"/>
            <a:ext cx="3084205" cy="153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G_6831.jpg"/>
          <p:cNvPicPr preferRelativeResize="0"/>
          <p:nvPr/>
        </p:nvPicPr>
        <p:blipFill rotWithShape="1">
          <a:blip r:embed="rId4">
            <a:alphaModFix/>
          </a:blip>
          <a:srcRect l="18228" t="18632" r="29339" b="28453"/>
          <a:stretch/>
        </p:blipFill>
        <p:spPr>
          <a:xfrm>
            <a:off x="6799217" y="3789098"/>
            <a:ext cx="2344783" cy="15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l="9735" t="9734" r="9735" b="10900"/>
          <a:stretch/>
        </p:blipFill>
        <p:spPr>
          <a:xfrm>
            <a:off x="4975465" y="3307886"/>
            <a:ext cx="2095824" cy="30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MG_6827(2).jpg"/>
          <p:cNvPicPr preferRelativeResize="0"/>
          <p:nvPr/>
        </p:nvPicPr>
        <p:blipFill rotWithShape="1">
          <a:blip r:embed="rId6">
            <a:alphaModFix/>
          </a:blip>
          <a:srcRect l="8174" t="17213" r="26709" b="9837"/>
          <a:stretch/>
        </p:blipFill>
        <p:spPr>
          <a:xfrm>
            <a:off x="7084607" y="860742"/>
            <a:ext cx="2059393" cy="150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MG_6815.jpg"/>
          <p:cNvPicPr preferRelativeResize="0"/>
          <p:nvPr/>
        </p:nvPicPr>
        <p:blipFill rotWithShape="1">
          <a:blip r:embed="rId7">
            <a:alphaModFix/>
          </a:blip>
          <a:srcRect l="3751" t="6622" r="3750" b="18156"/>
          <a:stretch/>
        </p:blipFill>
        <p:spPr>
          <a:xfrm>
            <a:off x="4975465" y="860741"/>
            <a:ext cx="2095824" cy="29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49371" y="0"/>
            <a:ext cx="7171466" cy="79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D4E00"/>
                </a:solidFill>
                <a:latin typeface="Arial"/>
                <a:ea typeface="Arial"/>
                <a:cs typeface="Arial"/>
                <a:sym typeface="Arial"/>
              </a:rPr>
              <a:t>LIVE VALVE</a:t>
            </a:r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4975467" y="3766925"/>
            <a:ext cx="421199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flipH="1">
            <a:off x="4936062" y="817121"/>
            <a:ext cx="45719" cy="6011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flipH="1">
            <a:off x="7050120" y="817121"/>
            <a:ext cx="72000" cy="59399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095839" y="2329171"/>
            <a:ext cx="2087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7095839" y="5347882"/>
            <a:ext cx="2051998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42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388099"/>
            <a:ext cx="9168551" cy="4698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/>
              <a:t>UNDER EMBARGO UNTIL 8am PDT AUGUST 28, 2018</a:t>
            </a:r>
            <a:endParaRPr lang="de-DE" sz="1800" dirty="0"/>
          </a:p>
        </p:txBody>
      </p:sp>
      <p:sp>
        <p:nvSpPr>
          <p:cNvPr id="17" name="Shape 149"/>
          <p:cNvSpPr/>
          <p:nvPr/>
        </p:nvSpPr>
        <p:spPr>
          <a:xfrm>
            <a:off x="57665" y="860742"/>
            <a:ext cx="4821140" cy="198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sym typeface="Arial"/>
              </a:rPr>
              <a:t>Production Timing</a:t>
            </a:r>
            <a:endParaRPr sz="1800" dirty="0"/>
          </a:p>
          <a:p>
            <a:pPr>
              <a:buClr>
                <a:srgbClr val="FF6600"/>
              </a:buClr>
            </a:pPr>
            <a:br>
              <a:rPr lang="en-US" sz="1800" dirty="0">
                <a:solidFill>
                  <a:schemeClr val="bg2"/>
                </a:solidFill>
                <a:sym typeface="Arial"/>
              </a:rPr>
            </a:br>
            <a:r>
              <a:rPr lang="en-US" sz="1800" b="1" dirty="0">
                <a:solidFill>
                  <a:schemeClr val="bg2"/>
                </a:solidFill>
                <a:sym typeface="Arial"/>
              </a:rPr>
              <a:t>OE INITIAL SHIPMENTS</a:t>
            </a:r>
            <a:r>
              <a:rPr lang="en-US" sz="1800" dirty="0">
                <a:solidFill>
                  <a:schemeClr val="bg2"/>
                </a:solidFill>
                <a:sym typeface="Arial"/>
              </a:rPr>
              <a:t> </a:t>
            </a:r>
            <a:endParaRPr lang="de-DE" sz="1800" b="1" dirty="0"/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600" dirty="0"/>
              <a:t>Pivot Mach 5.5: August 19th - 20 units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600" dirty="0"/>
              <a:t>Scott Genius: August 27th – 100 units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600" dirty="0"/>
              <a:t>Giant Anthem Advanced Pro 29: August 27th – 125 units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Font typeface="Arial"/>
              <a:buChar char="•"/>
            </a:pP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9396" y="3071968"/>
            <a:ext cx="4377271" cy="39087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de-DE" sz="1800" b="1" dirty="0"/>
              <a:t>AM, First Shipments November	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Scott Spark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Scott Genius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Pivot Mach 5.5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Rocky Mountain Altitude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Rocky Mountain Instinct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Rocky Mountain Thunderbolt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Giant Anthem Advanced Pro 29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r>
              <a:rPr lang="de-DE" sz="1800" dirty="0"/>
              <a:t>Giant Reign Advanced 27.5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  <a:p>
            <a:pPr>
              <a:buClr>
                <a:srgbClr val="FF6600"/>
              </a:buClr>
            </a:pPr>
            <a:r>
              <a:rPr lang="de-DE" sz="1600" dirty="0"/>
              <a:t>**AM kits contain fork, shock, and all Live components**</a:t>
            </a:r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  <a:p>
            <a:pPr marL="285750" indent="-285750">
              <a:buClr>
                <a:srgbClr val="FF6600"/>
              </a:buClr>
              <a:buFont typeface="Arial"/>
              <a:buChar char="•"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E38E9-C90C-4171-8AE8-A6577121E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691" y="2367810"/>
            <a:ext cx="2058263" cy="13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06311" y="425320"/>
            <a:ext cx="7171466" cy="798252"/>
          </a:xfrm>
        </p:spPr>
        <p:txBody>
          <a:bodyPr/>
          <a:lstStyle/>
          <a:p>
            <a:pPr algn="r"/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99549252"/>
      </p:ext>
    </p:extLst>
  </p:cSld>
  <p:clrMapOvr>
    <a:masterClrMapping/>
  </p:clrMapOvr>
</p:sld>
</file>

<file path=ppt/theme/theme1.xml><?xml version="1.0" encoding="utf-8"?>
<a:theme xmlns:a="http://schemas.openxmlformats.org/drawingml/2006/main" name="pp-temp-201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DF5329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p-temp-201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194</Words>
  <Application>Microsoft Office PowerPoint</Application>
  <PresentationFormat>On-screen Show (4:3)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 Sans Symbols</vt:lpstr>
      <vt:lpstr>Times New Roman</vt:lpstr>
      <vt:lpstr>pp-temp-2012</vt:lpstr>
      <vt:lpstr>3_pp-temp-2012</vt:lpstr>
      <vt:lpstr>FOX MODEL YEAR 2019 LIVE VALVE OE/AM UPDATE</vt:lpstr>
      <vt:lpstr>LIVE VALVE EMBARGO</vt:lpstr>
      <vt:lpstr>LIVE VALVE</vt:lpstr>
      <vt:lpstr>LIVE VALVE</vt:lpstr>
      <vt:lpstr>LIVE VALVE</vt:lpstr>
      <vt:lpstr>LIVE VALVE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AM PRESENTATION</dc:title>
  <dc:creator>Eric Mellegers</dc:creator>
  <cp:lastModifiedBy>Nick Delauder</cp:lastModifiedBy>
  <cp:revision>111</cp:revision>
  <dcterms:modified xsi:type="dcterms:W3CDTF">2018-07-24T17:50:12Z</dcterms:modified>
</cp:coreProperties>
</file>